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1"/>
  </p:notesMasterIdLst>
  <p:sldIdLst>
    <p:sldId id="257" r:id="rId2"/>
    <p:sldId id="258" r:id="rId3"/>
    <p:sldId id="262" r:id="rId4"/>
    <p:sldId id="298" r:id="rId5"/>
    <p:sldId id="270" r:id="rId6"/>
    <p:sldId id="297" r:id="rId7"/>
    <p:sldId id="286" r:id="rId8"/>
    <p:sldId id="300" r:id="rId9"/>
    <p:sldId id="30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20C"/>
    <a:srgbClr val="46270A"/>
    <a:srgbClr val="3A2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9" autoAdjust="0"/>
    <p:restoredTop sz="94608" autoAdjust="0"/>
  </p:normalViewPr>
  <p:slideViewPr>
    <p:cSldViewPr>
      <p:cViewPr>
        <p:scale>
          <a:sx n="110" d="100"/>
          <a:sy n="110" d="100"/>
        </p:scale>
        <p:origin x="-756" y="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4975-BD0A-4A80-B1EE-96E092678A10}" type="datetimeFigureOut">
              <a:rPr lang="zh-CN" altLang="en-US" smtClean="0"/>
              <a:t>2016-8-1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B675-3990-497C-BB39-99B9ECC78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13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E665D9-F22A-4CE3-B6A8-42EAC28408EC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90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B675-3990-497C-BB39-99B9ECC787C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13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2016-8-1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251520" y="1700808"/>
            <a:ext cx="8640960" cy="1752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zh-CN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瞄准世界一流 做好教育对外开放 </a:t>
            </a:r>
            <a:endParaRPr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171" name="图片 6"/>
          <p:cNvPicPr>
            <a:picLocks noChangeAspect="1"/>
          </p:cNvPicPr>
          <p:nvPr/>
        </p:nvPicPr>
        <p:blipFill>
          <a:blip r:embed="rId2" cstate="print"/>
          <a:srcRect t="70355"/>
          <a:stretch>
            <a:fillRect/>
          </a:stretch>
        </p:blipFill>
        <p:spPr bwMode="auto">
          <a:xfrm>
            <a:off x="0" y="4943475"/>
            <a:ext cx="9144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35896" y="4077072"/>
            <a:ext cx="2143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武汉大学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0247" y="4554146"/>
            <a:ext cx="12144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2016.7.29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58204" cy="1060472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一、总体思路</a:t>
            </a:r>
            <a:r>
              <a:rPr lang="zh-CN" altLang="en-US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</a:br>
            <a:endParaRPr lang="zh-CN" altLang="en-US" dirty="0">
              <a:solidFill>
                <a:srgbClr val="5C32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16832"/>
            <a:ext cx="8143932" cy="3224400"/>
          </a:xfrm>
        </p:spPr>
        <p:txBody>
          <a:bodyPr>
            <a:normAutofit/>
          </a:bodyPr>
          <a:lstStyle/>
          <a:p>
            <a:pPr lvl="0"/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（一）指导思想</a:t>
            </a:r>
          </a:p>
          <a:p>
            <a:pPr lvl="1"/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围绕“扩大规模、调整结构、提高质量”主题，进一步推进学校国际化发展，提高国际化发展的质量和效益，服务国家战略大局，服务科学研究和人才培养。</a:t>
            </a:r>
            <a:endParaRPr lang="en-US" altLang="zh-CN" sz="2000" dirty="0" smtClean="0">
              <a:latin typeface="华文仿宋" pitchFamily="2" charset="-122"/>
              <a:ea typeface="华文仿宋" pitchFamily="2" charset="-122"/>
            </a:endParaRPr>
          </a:p>
          <a:p>
            <a:pPr lvl="0"/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（二）</a:t>
            </a:r>
            <a:r>
              <a:rPr lang="zh-CN" altLang="zh-C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发展目标</a:t>
            </a:r>
            <a:endParaRPr lang="zh-CN" altLang="zh-CN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 algn="just"/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根据武汉大学建设“中国特色、世界一流大学”“三步走”发展战略，到</a:t>
            </a:r>
            <a:r>
              <a:rPr lang="en-US" sz="2000" dirty="0" smtClean="0">
                <a:latin typeface="华文仿宋" pitchFamily="2" charset="-122"/>
                <a:ea typeface="华文仿宋" pitchFamily="2" charset="-122"/>
              </a:rPr>
              <a:t>2020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年，武汉大学国际化办学的总体目标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是</a:t>
            </a:r>
            <a:r>
              <a:rPr lang="zh-CN" altLang="en-US" sz="2000" dirty="0">
                <a:latin typeface="华文仿宋" pitchFamily="2" charset="-122"/>
                <a:ea typeface="华文仿宋" pitchFamily="2" charset="-122"/>
              </a:rPr>
              <a:t>：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跻身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世界一流大学行列，综合实力进入世界前</a:t>
            </a:r>
            <a:r>
              <a:rPr lang="en-US" sz="2000" dirty="0" smtClean="0">
                <a:latin typeface="华文仿宋" pitchFamily="2" charset="-122"/>
                <a:ea typeface="华文仿宋" pitchFamily="2" charset="-122"/>
              </a:rPr>
              <a:t>200</a:t>
            </a:r>
            <a:r>
              <a:rPr lang="zh-CN" altLang="en-US" sz="2000" dirty="0" smtClean="0">
                <a:latin typeface="华文仿宋" pitchFamily="2" charset="-122"/>
                <a:ea typeface="华文仿宋" pitchFamily="2" charset="-122"/>
              </a:rPr>
              <a:t>名，成为亚太地区最具影响力的大学之一。</a:t>
            </a:r>
          </a:p>
          <a:p>
            <a:endParaRPr lang="zh-CN" altLang="en-US" sz="2700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zh-CN" sz="3200" b="1" dirty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二、主要</a:t>
            </a:r>
            <a:r>
              <a:rPr lang="zh-CN" altLang="zh-CN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任务</a:t>
            </a:r>
            <a:endParaRPr lang="zh-CN" altLang="en-US" sz="3200" dirty="0">
              <a:solidFill>
                <a:srgbClr val="5C32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44824"/>
            <a:ext cx="8712968" cy="3744416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（一）解放思想、拓宽渠道，培养具有国际视野的创新人才</a:t>
            </a:r>
            <a:endParaRPr lang="en-US" altLang="zh-C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zh-CN" altLang="en-US" sz="2000" dirty="0" smtClean="0"/>
              <a:t>到</a:t>
            </a:r>
            <a:r>
              <a:rPr lang="en-US" sz="2000" dirty="0" smtClean="0"/>
              <a:t>2020</a:t>
            </a:r>
            <a:r>
              <a:rPr lang="zh-CN" altLang="en-US" sz="2000" dirty="0" smtClean="0"/>
              <a:t>年，力争实现具有海外学习经历的学生数达</a:t>
            </a:r>
            <a:r>
              <a:rPr lang="en-US" sz="2000" dirty="0" smtClean="0"/>
              <a:t>3500</a:t>
            </a:r>
            <a:r>
              <a:rPr lang="zh-CN" altLang="en-US" sz="2000" dirty="0" smtClean="0"/>
              <a:t>人次，建设全英文授课项目</a:t>
            </a:r>
            <a:r>
              <a:rPr lang="en-US" sz="2000" dirty="0" smtClean="0"/>
              <a:t>50</a:t>
            </a:r>
            <a:r>
              <a:rPr lang="zh-CN" altLang="en-US" sz="2000" dirty="0" smtClean="0"/>
              <a:t>个；国际学生中，学历生人数达到</a:t>
            </a:r>
            <a:r>
              <a:rPr lang="en-US" sz="2000" dirty="0" smtClean="0"/>
              <a:t>2600</a:t>
            </a:r>
            <a:r>
              <a:rPr lang="zh-CN" altLang="en-US" sz="2000" dirty="0" smtClean="0"/>
              <a:t>人，其中博士生人数达到</a:t>
            </a:r>
            <a:r>
              <a:rPr lang="en-US" sz="2000" dirty="0" smtClean="0"/>
              <a:t>200</a:t>
            </a:r>
            <a:r>
              <a:rPr lang="zh-CN" altLang="en-US" sz="2000" dirty="0" smtClean="0"/>
              <a:t>人。</a:t>
            </a:r>
            <a:endParaRPr lang="zh-CN" altLang="en-US" sz="2000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（二）加强合作、构筑平台，提高科学研究的国际竞争力</a:t>
            </a:r>
            <a:endParaRPr lang="en-US" altLang="zh-C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zh-CN" altLang="en-US" sz="2000" dirty="0" smtClean="0"/>
              <a:t>到</a:t>
            </a:r>
            <a:r>
              <a:rPr lang="en-US" sz="2000" dirty="0" smtClean="0"/>
              <a:t>2020</a:t>
            </a:r>
            <a:r>
              <a:rPr lang="zh-CN" altLang="en-US" sz="2000" dirty="0" smtClean="0"/>
              <a:t>年，力争实现我校学者担任国际学术刊物的主编和编委、国际学术组织负责人的人数达到</a:t>
            </a:r>
            <a:r>
              <a:rPr lang="en-US" sz="2000" dirty="0" smtClean="0"/>
              <a:t>100</a:t>
            </a:r>
            <a:r>
              <a:rPr lang="zh-CN" altLang="en-US" sz="2000" dirty="0" smtClean="0"/>
              <a:t>人，自办或合办外文期刊数</a:t>
            </a:r>
            <a:r>
              <a:rPr lang="en-US" sz="2000" dirty="0" smtClean="0"/>
              <a:t>8</a:t>
            </a:r>
            <a:r>
              <a:rPr lang="zh-CN" altLang="en-US" sz="2000" dirty="0" smtClean="0"/>
              <a:t>个，新增国际科技合作平台</a:t>
            </a:r>
            <a:r>
              <a:rPr lang="en-US" sz="2000" dirty="0" smtClean="0"/>
              <a:t>1</a:t>
            </a:r>
            <a:r>
              <a:rPr lang="zh-CN" altLang="en-US" sz="2000" dirty="0" smtClean="0"/>
              <a:t>个，在</a:t>
            </a:r>
            <a:r>
              <a:rPr lang="en-US" altLang="zh-CN" sz="2000" dirty="0" smtClean="0"/>
              <a:t>《</a:t>
            </a:r>
            <a:r>
              <a:rPr lang="en-US" sz="2000" dirty="0" smtClean="0"/>
              <a:t>Nature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《</a:t>
            </a:r>
            <a:r>
              <a:rPr lang="en-US" sz="2000" dirty="0" smtClean="0"/>
              <a:t>Science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《</a:t>
            </a:r>
            <a:r>
              <a:rPr lang="en-US" sz="2000" dirty="0" smtClean="0"/>
              <a:t>Cell</a:t>
            </a:r>
            <a:r>
              <a:rPr lang="en-US" altLang="zh-CN" sz="2000" dirty="0" smtClean="0"/>
              <a:t>》</a:t>
            </a:r>
            <a:r>
              <a:rPr lang="zh-CN" altLang="en-US" sz="2000" dirty="0" smtClean="0"/>
              <a:t>等国际顶级刊物上发表文章</a:t>
            </a:r>
            <a:r>
              <a:rPr lang="en-US" sz="2000" dirty="0" smtClean="0"/>
              <a:t>20</a:t>
            </a:r>
            <a:r>
              <a:rPr lang="zh-CN" altLang="en-US" sz="2000" dirty="0" smtClean="0"/>
              <a:t>篇以上，发表</a:t>
            </a:r>
            <a:r>
              <a:rPr lang="en-US" sz="2000" dirty="0" smtClean="0"/>
              <a:t>SCI</a:t>
            </a:r>
            <a:r>
              <a:rPr lang="zh-CN" altLang="en-US" sz="2000" dirty="0" smtClean="0"/>
              <a:t>一区论文</a:t>
            </a:r>
            <a:r>
              <a:rPr lang="en-US" sz="2000" dirty="0" smtClean="0"/>
              <a:t>1200</a:t>
            </a:r>
            <a:r>
              <a:rPr lang="zh-CN" altLang="en-US" sz="2000" dirty="0" smtClean="0"/>
              <a:t>篇，三大检索论文篇数和篇均他引数稳步提升</a:t>
            </a:r>
            <a:r>
              <a:rPr lang="en-US" sz="2000" dirty="0" smtClean="0"/>
              <a:t>120%</a:t>
            </a:r>
            <a:r>
              <a:rPr lang="zh-CN" altLang="en-US" sz="2000" dirty="0" smtClean="0"/>
              <a:t>，提升</a:t>
            </a:r>
            <a:r>
              <a:rPr lang="en-US" sz="2000" dirty="0" smtClean="0"/>
              <a:t>ESI</a:t>
            </a:r>
            <a:r>
              <a:rPr lang="zh-CN" altLang="en-US" sz="2000" dirty="0" smtClean="0"/>
              <a:t>排名。</a:t>
            </a:r>
            <a:endParaRPr lang="zh-CN" altLang="en-US" sz="2000" b="1" dirty="0" smtClean="0">
              <a:latin typeface="华文仿宋" pitchFamily="2" charset="-122"/>
              <a:ea typeface="华文仿宋" pitchFamily="2" charset="-122"/>
            </a:endParaRPr>
          </a:p>
          <a:p>
            <a:endParaRPr lang="zh-CN" altLang="zh-CN" sz="3500" b="1" dirty="0">
              <a:latin typeface="华文仿宋" pitchFamily="2" charset="-122"/>
              <a:ea typeface="华文仿宋" pitchFamily="2" charset="-122"/>
            </a:endParaRPr>
          </a:p>
          <a:p>
            <a:endParaRPr lang="zh-CN" altLang="en-US" b="1" dirty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28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032449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（三）统筹规划、高端引进，提升教师队伍国际化水平</a:t>
            </a:r>
            <a:endParaRPr lang="en-US" altLang="zh-C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zh-CN" altLang="en-US" sz="2000" dirty="0" smtClean="0"/>
              <a:t>到</a:t>
            </a:r>
            <a:r>
              <a:rPr lang="en-US" sz="2000" dirty="0" smtClean="0"/>
              <a:t>2020</a:t>
            </a:r>
            <a:r>
              <a:rPr lang="zh-CN" altLang="en-US" sz="2000" dirty="0" smtClean="0"/>
              <a:t>年，</a:t>
            </a:r>
            <a:r>
              <a:rPr lang="en-US" sz="2000" dirty="0" smtClean="0"/>
              <a:t>45</a:t>
            </a:r>
            <a:r>
              <a:rPr lang="zh-CN" altLang="en-US" sz="2000" dirty="0" smtClean="0"/>
              <a:t>岁以下教师中具有出国学习和研修经历的达到</a:t>
            </a:r>
            <a:r>
              <a:rPr lang="en-US" sz="2000" dirty="0" smtClean="0"/>
              <a:t>80%</a:t>
            </a:r>
            <a:r>
              <a:rPr lang="zh-CN" altLang="en-US" sz="2000" dirty="0" smtClean="0"/>
              <a:t>，引进和培养海外高端人才达到</a:t>
            </a:r>
            <a:r>
              <a:rPr lang="en-US" sz="2000" dirty="0" smtClean="0"/>
              <a:t>300</a:t>
            </a:r>
            <a:r>
              <a:rPr lang="zh-CN" altLang="en-US" sz="2000" dirty="0" smtClean="0"/>
              <a:t>人，聘请长期外籍教师人数达到</a:t>
            </a:r>
            <a:r>
              <a:rPr lang="en-US" sz="2000" dirty="0" smtClean="0"/>
              <a:t>800</a:t>
            </a:r>
            <a:r>
              <a:rPr lang="zh-CN" altLang="en-US" sz="2000" dirty="0" smtClean="0"/>
              <a:t>人次，基本实现师资队伍的国际化。</a:t>
            </a:r>
            <a:endParaRPr lang="zh-CN" altLang="en-US" sz="2000" b="1" dirty="0" smtClean="0"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（四）加强管理、打造品牌，营造国际化办学环境</a:t>
            </a:r>
            <a:endParaRPr lang="en-US" altLang="zh-C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zh-CN" altLang="en-US" sz="2000" dirty="0" smtClean="0"/>
              <a:t>完善校院两级英文网站建设，加大向英文媒体投送信息的力度，加强与国际媒体和国内英文媒体的合作；大力宣传国际化办学成果和校园优秀文化，重视学科和学者的国际推广工作，不断提升学校的国际声誉。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三、</a:t>
            </a:r>
            <a:r>
              <a:rPr lang="zh-CN" altLang="zh-CN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重点项目</a:t>
            </a:r>
            <a:endParaRPr lang="zh-CN" altLang="en-US" sz="3200" dirty="0">
              <a:solidFill>
                <a:srgbClr val="5C32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62088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（一）国际化人才培养</a:t>
            </a:r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计划</a:t>
            </a:r>
            <a:endParaRPr lang="zh-CN" altLang="en-US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、学生海外学习资助项目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、来华留学奖学金项目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、全英文授课项目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4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、中外合作办学项目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5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、境外办学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项目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altLang="zh-CN" sz="2200" b="1" dirty="0" smtClean="0">
                <a:latin typeface="华文仿宋" pitchFamily="2" charset="-122"/>
                <a:ea typeface="华文仿宋" pitchFamily="2" charset="-122"/>
              </a:rPr>
              <a:t>6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、海外学习中心项目</a:t>
            </a:r>
            <a:endParaRPr lang="zh-CN" altLang="en-US" sz="2200" b="1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123728" y="4005064"/>
            <a:ext cx="6804248" cy="223224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仿宋" pitchFamily="2" charset="-122"/>
                <a:ea typeface="华文仿宋" pitchFamily="2" charset="-122"/>
              </a:rPr>
              <a:t>（二）学术国际影响力提升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仿宋" pitchFamily="2" charset="-122"/>
                <a:ea typeface="华文仿宋" pitchFamily="2" charset="-122"/>
              </a:rPr>
              <a:t>计划</a:t>
            </a:r>
            <a:endParaRPr kumimoji="0" lang="zh-CN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/>
              <a:buChar char="³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1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、国际联合科研培育项目</a:t>
            </a: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/>
              <a:buChar char="³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2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、国际及区域合作重大项目</a:t>
            </a: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/>
              <a:buChar char="³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3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、海外学术中心建设项目</a:t>
            </a: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/>
              <a:buChar char="³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4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仿宋" pitchFamily="2" charset="-122"/>
                <a:ea typeface="华文仿宋" pitchFamily="2" charset="-122"/>
              </a:rPr>
              <a:t>、国际学术奖励计划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4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62088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（三）高水平外专引智</a:t>
            </a:r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计划</a:t>
            </a:r>
            <a:endParaRPr lang="zh-CN" altLang="en-US" sz="2600" dirty="0" smtClean="0">
              <a:solidFill>
                <a:srgbClr val="002060"/>
              </a:solidFill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、一流学科一流人才集聚项目</a:t>
            </a:r>
            <a:endParaRPr lang="zh-CN" altLang="en-US" sz="2200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、青年学术带头人项目</a:t>
            </a:r>
            <a:endParaRPr lang="zh-CN" altLang="en-US" sz="2200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、学科</a:t>
            </a:r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351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人才项目</a:t>
            </a:r>
            <a:endParaRPr lang="zh-CN" altLang="en-US" sz="2200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4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、重点科研平台外专支持项目</a:t>
            </a:r>
            <a:endParaRPr lang="zh-CN" altLang="en-US" sz="2200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5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、高端外专培育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项目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altLang="zh-CN" sz="2200" b="1" dirty="0" smtClean="0">
                <a:latin typeface="华文仿宋" pitchFamily="2" charset="-122"/>
                <a:ea typeface="华文仿宋" pitchFamily="2" charset="-122"/>
              </a:rPr>
              <a:t>6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、海外优秀博士后项目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endParaRPr lang="zh-CN" altLang="en-US" sz="2200" dirty="0" smtClean="0">
              <a:latin typeface="华文仿宋" pitchFamily="2" charset="-122"/>
              <a:ea typeface="华文仿宋" pitchFamily="2" charset="-122"/>
            </a:endParaRPr>
          </a:p>
          <a:p>
            <a:endParaRPr lang="zh-CN" altLang="en-US" dirty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752" y="3573016"/>
            <a:ext cx="66247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（四）国际合作综合平台推进</a:t>
            </a:r>
            <a:r>
              <a:rPr lang="zh-CN" altLang="en-US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项目</a:t>
            </a:r>
            <a:endParaRPr lang="zh-CN" altLang="en-US" sz="2600" dirty="0" smtClean="0">
              <a:solidFill>
                <a:srgbClr val="002060"/>
              </a:solidFill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altLang="zh-CN" sz="2200" b="1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、中法非大学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合作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altLang="zh-CN" sz="2200" b="1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、推进加入国际学术组织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altLang="zh-CN" sz="2200" b="1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、承办高水平国际学术会议</a:t>
            </a:r>
            <a:endParaRPr lang="en-US" altLang="zh-CN" sz="2200" b="1" dirty="0" smtClean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四、</a:t>
            </a:r>
            <a:r>
              <a:rPr lang="zh-CN" altLang="zh-CN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保障措施</a:t>
            </a:r>
            <a:endParaRPr lang="zh-CN" altLang="en-US" sz="3200" dirty="0">
              <a:solidFill>
                <a:srgbClr val="5C32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（一）制度保障</a:t>
            </a:r>
          </a:p>
          <a:p>
            <a:r>
              <a:rPr lang="zh-CN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（二）体制机制保障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、国际化发展跨部门协调机制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、国际化建设工作评价体系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、国际化建设激励机制</a:t>
            </a:r>
          </a:p>
          <a:p>
            <a:r>
              <a:rPr lang="zh-CN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仿宋" pitchFamily="2" charset="-122"/>
                <a:ea typeface="华文仿宋" pitchFamily="2" charset="-122"/>
              </a:rPr>
              <a:t>（三）经费与条件保障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、学校专项经费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支持</a:t>
            </a:r>
            <a:endParaRPr lang="zh-CN" altLang="en-US" sz="2200" b="1" dirty="0" smtClean="0">
              <a:latin typeface="华文仿宋" pitchFamily="2" charset="-122"/>
              <a:ea typeface="华文仿宋" pitchFamily="2" charset="-122"/>
            </a:endParaRP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、校园硬环境保障</a:t>
            </a:r>
          </a:p>
          <a:p>
            <a:pPr lvl="1"/>
            <a:r>
              <a:rPr lang="en-US" sz="2200" b="1" dirty="0" smtClean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200" b="1" dirty="0" smtClean="0">
                <a:latin typeface="华文仿宋" pitchFamily="2" charset="-122"/>
                <a:ea typeface="华文仿宋" pitchFamily="2" charset="-122"/>
              </a:rPr>
              <a:t>、校园软环境建设</a:t>
            </a:r>
          </a:p>
          <a:p>
            <a:endParaRPr lang="zh-CN" altLang="zh-CN" sz="3000" b="1" dirty="0" smtClean="0">
              <a:latin typeface="华文仿宋" pitchFamily="2" charset="-122"/>
              <a:ea typeface="华文仿宋" pitchFamily="2" charset="-122"/>
            </a:endParaRPr>
          </a:p>
          <a:p>
            <a:endParaRPr lang="zh-CN" altLang="zh-CN" sz="3000" b="1" dirty="0">
              <a:latin typeface="华文仿宋" pitchFamily="2" charset="-122"/>
              <a:ea typeface="华文仿宋" pitchFamily="2" charset="-122"/>
            </a:endParaRPr>
          </a:p>
          <a:p>
            <a:endParaRPr lang="zh-CN" altLang="en-US" b="1" dirty="0">
              <a:latin typeface="华文仿宋" pitchFamily="2" charset="-122"/>
              <a:ea typeface="华文仿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1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575668"/>
            <a:ext cx="3786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99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世界一流大学的三要素</a:t>
            </a:r>
          </a:p>
        </p:txBody>
      </p:sp>
      <p:sp>
        <p:nvSpPr>
          <p:cNvPr id="4" name="橢圓 9"/>
          <p:cNvSpPr/>
          <p:nvPr/>
        </p:nvSpPr>
        <p:spPr bwMode="auto">
          <a:xfrm>
            <a:off x="1720850" y="3213100"/>
            <a:ext cx="3500438" cy="3502025"/>
          </a:xfrm>
          <a:prstGeom prst="ellipse">
            <a:avLst/>
          </a:prstGeom>
          <a:solidFill>
            <a:srgbClr val="FF99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FFFFFF"/>
              </a:solidFill>
              <a:ea typeface="PMingLiU" pitchFamily="18" charset="-120"/>
            </a:endParaRPr>
          </a:p>
        </p:txBody>
      </p:sp>
      <p:sp>
        <p:nvSpPr>
          <p:cNvPr id="5" name="橢圓 8"/>
          <p:cNvSpPr/>
          <p:nvPr/>
        </p:nvSpPr>
        <p:spPr bwMode="auto">
          <a:xfrm>
            <a:off x="2989263" y="1800225"/>
            <a:ext cx="3284537" cy="3286125"/>
          </a:xfrm>
          <a:prstGeom prst="ellipse">
            <a:avLst/>
          </a:prstGeom>
          <a:solidFill>
            <a:srgbClr val="CCFF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400">
              <a:solidFill>
                <a:srgbClr val="FFFFFF"/>
              </a:solidFill>
              <a:ea typeface="PMingLiU" pitchFamily="18" charset="-120"/>
            </a:endParaRPr>
          </a:p>
        </p:txBody>
      </p:sp>
      <p:sp>
        <p:nvSpPr>
          <p:cNvPr id="6" name="橢圓 10"/>
          <p:cNvSpPr/>
          <p:nvPr/>
        </p:nvSpPr>
        <p:spPr bwMode="auto">
          <a:xfrm>
            <a:off x="4140200" y="3240088"/>
            <a:ext cx="3500438" cy="3502025"/>
          </a:xfrm>
          <a:prstGeom prst="ellipse">
            <a:avLst/>
          </a:prstGeom>
          <a:solidFill>
            <a:srgbClr val="FF99C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FFFFFF"/>
              </a:solidFill>
              <a:ea typeface="PMingLiU" pitchFamily="18" charset="-120"/>
            </a:endParaRPr>
          </a:p>
        </p:txBody>
      </p:sp>
      <p:sp>
        <p:nvSpPr>
          <p:cNvPr id="7" name="文字方塊 11"/>
          <p:cNvSpPr txBox="1">
            <a:spLocks noChangeArrowheads="1"/>
          </p:cNvSpPr>
          <p:nvPr/>
        </p:nvSpPr>
        <p:spPr bwMode="auto">
          <a:xfrm>
            <a:off x="4172484" y="2135106"/>
            <a:ext cx="100540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学生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教师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科研</a:t>
            </a: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人员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国际</a:t>
            </a:r>
            <a:r>
              <a:rPr kumimoji="1" lang="zh-CN" alt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化</a:t>
            </a:r>
            <a:endParaRPr kumimoji="1" lang="zh-TW" alt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文字方塊 16"/>
          <p:cNvSpPr txBox="1">
            <a:spLocks noChangeArrowheads="1"/>
          </p:cNvSpPr>
          <p:nvPr/>
        </p:nvSpPr>
        <p:spPr bwMode="auto">
          <a:xfrm>
            <a:off x="1358212" y="4547384"/>
            <a:ext cx="2736850" cy="107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政府财政拨款</a:t>
            </a:r>
            <a:endParaRPr kumimoji="1" lang="en-US" altLang="zh-TW" sz="1600" b="1" dirty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私人</a:t>
            </a:r>
            <a:r>
              <a:rPr kumimoji="1" lang="zh-CN" altLang="en-US" sz="1600" b="1" dirty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捐赠</a:t>
            </a:r>
            <a:r>
              <a:rPr kumimoji="1" lang="zh-CN" altLang="en-US" sz="16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基金</a:t>
            </a:r>
            <a:endParaRPr kumimoji="1" lang="en-US" altLang="zh-TW" sz="1600" b="1" dirty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学费</a:t>
            </a:r>
            <a:r>
              <a:rPr kumimoji="1" lang="en-US" altLang="zh-TW" sz="16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kumimoji="1" lang="en-US" altLang="zh-TW" sz="1600" b="1" dirty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科研</a:t>
            </a:r>
            <a:r>
              <a:rPr kumimoji="1" lang="zh-CN" altLang="en-US" sz="1600" b="1" dirty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经费</a:t>
            </a:r>
            <a:endParaRPr kumimoji="1" lang="zh-TW" altLang="en-US" sz="1600" b="1" dirty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字方塊 12"/>
          <p:cNvSpPr txBox="1">
            <a:spLocks noChangeArrowheads="1"/>
          </p:cNvSpPr>
          <p:nvPr/>
        </p:nvSpPr>
        <p:spPr bwMode="auto">
          <a:xfrm>
            <a:off x="3112094" y="3692297"/>
            <a:ext cx="14157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优秀的毕业生</a:t>
            </a:r>
            <a:endParaRPr kumimoji="1"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文字方塊 13"/>
          <p:cNvSpPr txBox="1">
            <a:spLocks noChangeArrowheads="1"/>
          </p:cNvSpPr>
          <p:nvPr/>
        </p:nvSpPr>
        <p:spPr bwMode="auto">
          <a:xfrm>
            <a:off x="4932363" y="3738464"/>
            <a:ext cx="1225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前沿的科研成果</a:t>
            </a:r>
            <a:endParaRPr kumimoji="1" lang="zh-TW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文字方塊 14"/>
          <p:cNvSpPr txBox="1">
            <a:spLocks noChangeArrowheads="1"/>
          </p:cNvSpPr>
          <p:nvPr/>
        </p:nvSpPr>
        <p:spPr bwMode="auto">
          <a:xfrm>
            <a:off x="4060742" y="4302815"/>
            <a:ext cx="1223962" cy="64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世界</a:t>
            </a:r>
            <a:endParaRPr kumimoji="1" lang="en-US" altLang="zh-CN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一流</a:t>
            </a:r>
            <a:r>
              <a:rPr kumimoji="1" lang="zh-CN" alt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大学</a:t>
            </a:r>
            <a:endParaRPr kumimoji="1" lang="zh-TW" alt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文字方塊 17"/>
          <p:cNvSpPr txBox="1">
            <a:spLocks noChangeArrowheads="1"/>
          </p:cNvSpPr>
          <p:nvPr/>
        </p:nvSpPr>
        <p:spPr bwMode="auto">
          <a:xfrm>
            <a:off x="5724524" y="4116802"/>
            <a:ext cx="2016125" cy="123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行政支撐和</a:t>
            </a:r>
            <a:r>
              <a:rPr kumimoji="1" lang="en-US" altLang="zh-TW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br>
              <a:rPr kumimoji="1" lang="en-US" altLang="zh-TW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管理体系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办学</a:t>
            </a: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自主</a:t>
            </a:r>
            <a:r>
              <a:rPr kumimoji="1" lang="en-US" altLang="zh-TW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en-US" altLang="zh-TW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kumimoji="1" lang="en-US" altLang="zh-TW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学术</a:t>
            </a: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自由</a:t>
            </a:r>
            <a:endParaRPr kumimoji="1" lang="zh-TW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文字方塊 24"/>
          <p:cNvSpPr txBox="1">
            <a:spLocks noChangeArrowheads="1"/>
          </p:cNvSpPr>
          <p:nvPr/>
        </p:nvSpPr>
        <p:spPr bwMode="auto">
          <a:xfrm>
            <a:off x="4932363" y="5505357"/>
            <a:ext cx="2016125" cy="83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领导</a:t>
            </a: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班子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战略</a:t>
            </a: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眼光</a:t>
            </a:r>
            <a:endParaRPr kumimoji="1" lang="en-US" altLang="zh-TW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优秀</a:t>
            </a:r>
            <a:r>
              <a:rPr kumimoji="1" lang="zh-CN" alt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文化</a:t>
            </a:r>
            <a:endParaRPr kumimoji="1" lang="zh-TW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文字方塊 15"/>
          <p:cNvSpPr txBox="1">
            <a:spLocks noChangeArrowheads="1"/>
          </p:cNvSpPr>
          <p:nvPr/>
        </p:nvSpPr>
        <p:spPr bwMode="auto">
          <a:xfrm>
            <a:off x="3852863" y="5178650"/>
            <a:ext cx="1655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强有力的</a:t>
            </a:r>
            <a:endParaRPr kumimoji="1" lang="en-US" altLang="zh-CN" sz="16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技术转让</a:t>
            </a:r>
            <a:endParaRPr kumimoji="1" lang="zh-TW" altLang="en-US" sz="16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5818909" y="1412875"/>
            <a:ext cx="33250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72000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buFont typeface="Wingdings" pitchFamily="2" charset="2"/>
              <a:buChar char="Ø"/>
            </a:pPr>
            <a:r>
              <a:rPr lang="zh-CN" altLang="en-US" sz="2000" b="1" i="1" dirty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学校</a:t>
            </a:r>
            <a:r>
              <a:rPr lang="zh-CN" altLang="en-US" sz="2000" b="1" i="1" dirty="0" smtClean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定位</a:t>
            </a:r>
            <a:endParaRPr lang="en-US" altLang="zh-TW" sz="2000" b="1" i="1" dirty="0">
              <a:solidFill>
                <a:srgbClr val="244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zh-CN" altLang="en-US" sz="2000" b="1" i="1" dirty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地域</a:t>
            </a:r>
            <a:r>
              <a:rPr lang="en-US" altLang="zh-TW" sz="2000" b="1" i="1" dirty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2000" b="1" i="1" dirty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政治</a:t>
            </a:r>
            <a:r>
              <a:rPr lang="zh-CN" altLang="en-US" sz="2000" b="1" i="1" dirty="0" smtClean="0">
                <a:solidFill>
                  <a:srgbClr val="2448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及经济环境</a:t>
            </a:r>
            <a:endParaRPr lang="en-US" altLang="zh-TW" sz="2000" b="1" i="1" dirty="0">
              <a:solidFill>
                <a:srgbClr val="2448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文字方塊 32"/>
          <p:cNvSpPr txBox="1">
            <a:spLocks noChangeArrowheads="1"/>
          </p:cNvSpPr>
          <p:nvPr/>
        </p:nvSpPr>
        <p:spPr bwMode="auto">
          <a:xfrm>
            <a:off x="7740649" y="4538337"/>
            <a:ext cx="8122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管理</a:t>
            </a:r>
            <a:endParaRPr kumimoji="1" lang="en-US" altLang="zh-CN" sz="1800" b="1" dirty="0" smtClean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 smtClean="0">
                <a:solidFill>
                  <a:srgbClr val="63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规范</a:t>
            </a:r>
            <a:endParaRPr kumimoji="1" lang="en-US" altLang="zh-CN" sz="1800" b="1" dirty="0">
              <a:solidFill>
                <a:srgbClr val="63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文字方塊 30"/>
          <p:cNvSpPr txBox="1">
            <a:spLocks noChangeArrowheads="1"/>
          </p:cNvSpPr>
          <p:nvPr/>
        </p:nvSpPr>
        <p:spPr bwMode="auto">
          <a:xfrm>
            <a:off x="3911599" y="1446009"/>
            <a:ext cx="1439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英才汇聚</a:t>
            </a:r>
            <a:endParaRPr kumimoji="1" lang="zh-TW" altLang="en-US" sz="18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8" name="文字方塊 31"/>
          <p:cNvSpPr txBox="1">
            <a:spLocks noChangeArrowheads="1"/>
          </p:cNvSpPr>
          <p:nvPr/>
        </p:nvSpPr>
        <p:spPr bwMode="auto">
          <a:xfrm>
            <a:off x="496888" y="4529315"/>
            <a:ext cx="1223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资源</a:t>
            </a:r>
            <a:endParaRPr kumimoji="1" lang="en-US" altLang="zh-CN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zh-CN" alt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充足</a:t>
            </a:r>
            <a:endParaRPr kumimoji="1" lang="zh-TW" altLang="en-US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9" name="文字方塊 25"/>
          <p:cNvSpPr txBox="1">
            <a:spLocks noChangeArrowheads="1"/>
          </p:cNvSpPr>
          <p:nvPr/>
        </p:nvSpPr>
        <p:spPr bwMode="auto">
          <a:xfrm>
            <a:off x="178883" y="6465114"/>
            <a:ext cx="79914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Source:</a:t>
            </a:r>
            <a:r>
              <a:rPr kumimoji="1" lang="zh-TW" altLang="en-US" sz="1200" dirty="0">
                <a:latin typeface="+mj-lt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200" dirty="0" err="1">
                <a:latin typeface="+mj-lt"/>
                <a:ea typeface="新細明體" pitchFamily="18" charset="-120"/>
                <a:cs typeface="Times New Roman" pitchFamily="18" charset="0"/>
              </a:rPr>
              <a:t>Salmi</a:t>
            </a: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, </a:t>
            </a:r>
            <a:r>
              <a:rPr kumimoji="1" lang="en-US" altLang="zh-HK" sz="1200" dirty="0">
                <a:solidFill>
                  <a:srgbClr val="C00000"/>
                </a:solidFill>
                <a:latin typeface="+mj-lt"/>
                <a:ea typeface="新細明體" pitchFamily="18" charset="-120"/>
                <a:cs typeface="Times New Roman" pitchFamily="18" charset="0"/>
              </a:rPr>
              <a:t>The Road to Academic Excellence</a:t>
            </a:r>
            <a:r>
              <a:rPr kumimoji="1" lang="zh-TW" altLang="en-US" sz="1200" dirty="0">
                <a:solidFill>
                  <a:srgbClr val="C00000"/>
                </a:solidFill>
                <a:latin typeface="+mj-lt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-</a:t>
            </a:r>
            <a:r>
              <a:rPr kumimoji="1" lang="zh-TW" altLang="en-US" sz="1200" dirty="0">
                <a:latin typeface="+mj-lt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HK" sz="1200" dirty="0">
                <a:latin typeface="+mj-lt"/>
                <a:ea typeface="新細明體" pitchFamily="18" charset="-120"/>
                <a:cs typeface="Times New Roman" pitchFamily="18" charset="0"/>
              </a:rPr>
              <a:t>The Making of World-Class Research </a:t>
            </a: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U</a:t>
            </a:r>
            <a:r>
              <a:rPr kumimoji="1" lang="en-US" altLang="zh-HK" sz="1200" dirty="0">
                <a:latin typeface="+mj-lt"/>
                <a:ea typeface="新細明體" pitchFamily="18" charset="-120"/>
                <a:cs typeface="Times New Roman" pitchFamily="18" charset="0"/>
              </a:rPr>
              <a:t>niversities</a:t>
            </a: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,</a:t>
            </a:r>
            <a:r>
              <a:rPr kumimoji="1" lang="zh-TW" altLang="en-US" sz="1200" dirty="0">
                <a:latin typeface="+mj-lt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200" dirty="0">
                <a:latin typeface="+mj-lt"/>
                <a:ea typeface="新細明體" pitchFamily="18" charset="-120"/>
                <a:cs typeface="Times New Roman" pitchFamily="18" charset="0"/>
              </a:rPr>
              <a:t>2009</a:t>
            </a:r>
            <a:endParaRPr kumimoji="1" lang="zh-TW" altLang="en-US" sz="1200" dirty="0">
              <a:latin typeface="+mj-lt"/>
              <a:ea typeface="新細明體" pitchFamily="18" charset="-120"/>
              <a:cs typeface="Times New Roman" pitchFamily="18" charset="0"/>
            </a:endParaRPr>
          </a:p>
        </p:txBody>
      </p:sp>
      <p:pic>
        <p:nvPicPr>
          <p:cNvPr id="20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7" y="2037333"/>
            <a:ext cx="1541967" cy="217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上弧形箭头 2"/>
          <p:cNvSpPr/>
          <p:nvPr/>
        </p:nvSpPr>
        <p:spPr bwMode="auto">
          <a:xfrm>
            <a:off x="901303" y="4341308"/>
            <a:ext cx="415131" cy="20607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" name="下弧形箭头 20"/>
          <p:cNvSpPr/>
          <p:nvPr/>
        </p:nvSpPr>
        <p:spPr bwMode="auto">
          <a:xfrm>
            <a:off x="901303" y="5151535"/>
            <a:ext cx="415132" cy="196396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" name="上弧形箭头 21"/>
          <p:cNvSpPr/>
          <p:nvPr/>
        </p:nvSpPr>
        <p:spPr bwMode="auto">
          <a:xfrm flipH="1">
            <a:off x="7924800" y="4341308"/>
            <a:ext cx="425376" cy="23584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" name="下弧形箭头 22"/>
          <p:cNvSpPr/>
          <p:nvPr/>
        </p:nvSpPr>
        <p:spPr bwMode="auto">
          <a:xfrm flipH="1">
            <a:off x="7934541" y="5151534"/>
            <a:ext cx="415635" cy="196396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" name="右弧形箭头 23"/>
          <p:cNvSpPr/>
          <p:nvPr/>
        </p:nvSpPr>
        <p:spPr bwMode="auto">
          <a:xfrm>
            <a:off x="5105317" y="1478614"/>
            <a:ext cx="246145" cy="288204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5" name="左弧形箭头 24"/>
          <p:cNvSpPr/>
          <p:nvPr/>
        </p:nvSpPr>
        <p:spPr bwMode="auto">
          <a:xfrm>
            <a:off x="3865118" y="1478614"/>
            <a:ext cx="275082" cy="32161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25918" y="476672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5C32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结  语</a:t>
            </a:r>
            <a:endParaRPr lang="zh-CN" altLang="en-US" sz="3200" b="1" dirty="0">
              <a:solidFill>
                <a:srgbClr val="5C32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80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92363" y="2708920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谢谢大家</a:t>
            </a:r>
            <a:r>
              <a:rPr lang="zh-CN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！</a:t>
            </a:r>
            <a:endParaRPr lang="zh-CN" alt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0089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561</TotalTime>
  <Words>711</Words>
  <Application>Microsoft Office PowerPoint</Application>
  <PresentationFormat>全屏显示(4:3)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龙腾四海</vt:lpstr>
      <vt:lpstr>PowerPoint 演示文稿</vt:lpstr>
      <vt:lpstr> 一、总体思路 </vt:lpstr>
      <vt:lpstr>二、主要任务</vt:lpstr>
      <vt:lpstr>PowerPoint 演示文稿</vt:lpstr>
      <vt:lpstr>三、重点项目</vt:lpstr>
      <vt:lpstr>PowerPoint 演示文稿</vt:lpstr>
      <vt:lpstr>四、保障措施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程雪猛</cp:lastModifiedBy>
  <cp:revision>76</cp:revision>
  <dcterms:created xsi:type="dcterms:W3CDTF">2016-06-14T00:51:29Z</dcterms:created>
  <dcterms:modified xsi:type="dcterms:W3CDTF">2016-08-01T01:05:07Z</dcterms:modified>
</cp:coreProperties>
</file>